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sldIdLst>
    <p:sldId id="256" r:id="rId3"/>
    <p:sldId id="259" r:id="rId4"/>
    <p:sldId id="300" r:id="rId5"/>
    <p:sldId id="479" r:id="rId6"/>
    <p:sldId id="308" r:id="rId7"/>
    <p:sldId id="309" r:id="rId8"/>
    <p:sldId id="305" r:id="rId9"/>
    <p:sldId id="306" r:id="rId10"/>
    <p:sldId id="307" r:id="rId11"/>
    <p:sldId id="304" r:id="rId12"/>
    <p:sldId id="257" r:id="rId13"/>
    <p:sldId id="258" r:id="rId14"/>
    <p:sldId id="260" r:id="rId15"/>
    <p:sldId id="303" r:id="rId16"/>
    <p:sldId id="314" r:id="rId17"/>
    <p:sldId id="315" r:id="rId18"/>
    <p:sldId id="297" r:id="rId19"/>
    <p:sldId id="280" r:id="rId20"/>
    <p:sldId id="284" r:id="rId21"/>
    <p:sldId id="288" r:id="rId22"/>
    <p:sldId id="298" r:id="rId23"/>
    <p:sldId id="302" r:id="rId24"/>
    <p:sldId id="316" r:id="rId25"/>
    <p:sldId id="281" r:id="rId26"/>
    <p:sldId id="319" r:id="rId27"/>
    <p:sldId id="320" r:id="rId28"/>
    <p:sldId id="482" r:id="rId29"/>
    <p:sldId id="261" r:id="rId30"/>
    <p:sldId id="480" r:id="rId31"/>
    <p:sldId id="481" r:id="rId32"/>
    <p:sldId id="263" r:id="rId33"/>
    <p:sldId id="265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6404" autoAdjust="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4CE16-4405-4603-8D9F-90F6FD4373BA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5C9EC-C814-4677-B66F-9C484F391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256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55C9EC-C814-4677-B66F-9C484F39104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423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62F9-03B1-4533-9FF4-0BFCD3F33AA2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17D9-357F-4F7A-8E97-4B8F74BF6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684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62F9-03B1-4533-9FF4-0BFCD3F33AA2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17D9-357F-4F7A-8E97-4B8F74BF6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312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62F9-03B1-4533-9FF4-0BFCD3F33AA2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17D9-357F-4F7A-8E97-4B8F74BF6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974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62F9-03B1-4533-9FF4-0BFCD3F33AA2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17D9-357F-4F7A-8E97-4B8F74BF6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959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62F9-03B1-4533-9FF4-0BFCD3F33AA2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17D9-357F-4F7A-8E97-4B8F74BF6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348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62F9-03B1-4533-9FF4-0BFCD3F33AA2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17D9-357F-4F7A-8E97-4B8F74BF6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270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62F9-03B1-4533-9FF4-0BFCD3F33AA2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17D9-357F-4F7A-8E97-4B8F74BF6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420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62F9-03B1-4533-9FF4-0BFCD3F33AA2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17D9-357F-4F7A-8E97-4B8F74BF6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01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62F9-03B1-4533-9FF4-0BFCD3F33AA2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17D9-357F-4F7A-8E97-4B8F74BF6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66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62F9-03B1-4533-9FF4-0BFCD3F33AA2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17D9-357F-4F7A-8E97-4B8F74BF6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365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62F9-03B1-4533-9FF4-0BFCD3F33AA2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17D9-357F-4F7A-8E97-4B8F74BF6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213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662F9-03B1-4533-9FF4-0BFCD3F33AA2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B17D9-357F-4F7A-8E97-4B8F74BF6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963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kab_241_1\Desktop\1671786060_kalix-club-p-delovoi-krasivii-fon-dlya-prezentatsii-kra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3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1700808"/>
            <a:ext cx="6768752" cy="28882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Calibri"/>
                <a:cs typeface="Times New Roman" pitchFamily="18" charset="0"/>
              </a:rPr>
              <a:t>Проектирование специально организованной деятельности детей раннего и дошкольного возраста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5384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45" y="188640"/>
            <a:ext cx="9050628" cy="187220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 занятия</a:t>
            </a:r>
            <a:br>
              <a:rPr lang="ru-RU" sz="3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образовательной области «Ребенок и природа»</a:t>
            </a:r>
            <a:br>
              <a:rPr lang="ru-RU" sz="27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старшей группы (5 - 6 лет)</a:t>
            </a:r>
            <a:br>
              <a:rPr lang="ru-RU" sz="27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«Камни»</a:t>
            </a:r>
            <a:br>
              <a:rPr lang="ru-RU" sz="2700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27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545384"/>
              </p:ext>
            </p:extLst>
          </p:nvPr>
        </p:nvGraphicFramePr>
        <p:xfrm>
          <a:off x="323528" y="1916832"/>
          <a:ext cx="8568952" cy="44577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46268">
                  <a:extLst>
                    <a:ext uri="{9D8B030D-6E8A-4147-A177-3AD203B41FA5}">
                      <a16:colId xmlns:a16="http://schemas.microsoft.com/office/drawing/2014/main" val="3574440348"/>
                    </a:ext>
                  </a:extLst>
                </a:gridCol>
                <a:gridCol w="4422684">
                  <a:extLst>
                    <a:ext uri="{9D8B030D-6E8A-4147-A177-3AD203B41FA5}">
                      <a16:colId xmlns:a16="http://schemas.microsoft.com/office/drawing/2014/main" val="2796749573"/>
                    </a:ext>
                  </a:extLst>
                </a:gridCol>
              </a:tblGrid>
              <a:tr h="3960440">
                <a:tc>
                  <a:txBody>
                    <a:bodyPr/>
                    <a:lstStyle/>
                    <a:p>
                      <a:r>
                        <a:rPr lang="ru-RU" sz="1800" u="sng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Задачи: </a:t>
                      </a:r>
                    </a:p>
                    <a:p>
                      <a:endParaRPr lang="ru-RU" sz="1800" u="sng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ru-RU" sz="18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формировать представления о свойствах камней;</a:t>
                      </a:r>
                    </a:p>
                    <a:p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ru-RU" sz="18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развивать элементарные исследовательские умения: делать предположения, наблюдать, сравнивать, обобщать, делать выводы;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развивать все психические процессы;</a:t>
                      </a:r>
                    </a:p>
                    <a:p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ru-RU" sz="18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воспитывать интерес к познанию окружающего мира.</a:t>
                      </a:r>
                    </a:p>
                    <a:p>
                      <a:endParaRPr lang="ru-RU" sz="180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Ожидаемый результат: </a:t>
                      </a:r>
                    </a:p>
                    <a:p>
                      <a:endParaRPr lang="ru-RU" sz="180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концу занятия воспитанники: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называют свойства камней;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умеют применять обследовательские действия для выяснения свойств камней;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заполнят  «дневник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исследователя» новой  информацией о камнях с помощью </a:t>
                      </a:r>
                      <a:r>
                        <a:rPr lang="ru-RU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пиктограммного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письма;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делают сообщения о камнях на основе обобщения информации из разных источников.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1800" baseline="0" dirty="0"/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ru-RU" sz="18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ТЕХНОЛОГИЧЕСКАЯ КАРТА</a:t>
                      </a:r>
                      <a:endParaRPr lang="ru-RU" sz="1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59787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8221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971600" y="1988840"/>
            <a:ext cx="7704856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600" b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1. По количеству обучаемых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1680" y="452916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КЛАССИФИКАЦИЯ ЗАНЯТИЙ</a:t>
            </a:r>
            <a:endParaRPr lang="ru-RU" sz="1200" b="1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907704" y="3042997"/>
            <a:ext cx="484632" cy="93610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7092280" y="3013687"/>
            <a:ext cx="504056" cy="93610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572000" y="2996952"/>
            <a:ext cx="484632" cy="2088232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4041068"/>
            <a:ext cx="3744416" cy="75608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kern="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индивидуальные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24128" y="4041068"/>
            <a:ext cx="3240360" cy="82809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b="1" kern="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подгрупповые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31840" y="5157192"/>
            <a:ext cx="3312368" cy="10801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kern="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групповые (фронтальные)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611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476672"/>
            <a:ext cx="7123021" cy="16004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ru-RU" sz="4000" b="1" dirty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КЛАССИФИКАЦИЯ ЗАНЯТИЙ</a:t>
            </a:r>
            <a:endParaRPr lang="ru-RU" sz="1200" b="1" dirty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1" y="2252838"/>
            <a:ext cx="3641248" cy="3129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2. По дидактическим задачам:</a:t>
            </a:r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1488" y="2066764"/>
            <a:ext cx="4173579" cy="10021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освоение новых представлений, овладение новыми умениями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3892769" y="3593580"/>
            <a:ext cx="867745" cy="48463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6018" y="3256112"/>
            <a:ext cx="4173578" cy="11809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2000" b="1" kern="0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Закрепление, обогащение ранее приобретённых знаний и умений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38599" y="4628018"/>
            <a:ext cx="4220997" cy="11772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endParaRPr lang="ru-RU" sz="2000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pPr lvl="0" algn="ctr"/>
            <a:r>
              <a:rPr lang="ru-RU" sz="2000" b="1" kern="0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творческое применение ранее усвоенных представлений, умений, навыков</a:t>
            </a: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759580" y="2286584"/>
            <a:ext cx="1134122" cy="48463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234" y="4869160"/>
            <a:ext cx="116522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507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476672"/>
            <a:ext cx="766834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ru-RU" sz="3600" b="1" dirty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КЛАССИФИКАЦИЯ ЗАНЯТИЙ</a:t>
            </a:r>
            <a:endParaRPr lang="ru-RU" sz="1100" b="1" dirty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3568" y="1461557"/>
            <a:ext cx="7704856" cy="11536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2800" b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3. По содержанию дошкольного образования</a:t>
            </a:r>
            <a:r>
              <a:rPr lang="ru-RU" b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: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2169443" y="2670807"/>
            <a:ext cx="484632" cy="97840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6633940" y="2670807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3704813"/>
            <a:ext cx="3780456" cy="12553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u="sng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доминантное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96002" y="3691679"/>
            <a:ext cx="3960440" cy="124948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u="sng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интегрированное</a:t>
            </a:r>
            <a:endParaRPr lang="ru-RU" sz="20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675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04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СПЕЦИАЛЬНО ОРГАНИЗОВАННАЯ </a:t>
            </a:r>
            <a:br>
              <a:rPr kumimoji="0" lang="ru-RU" sz="2000" b="1" i="0" u="none" strike="noStrike" kern="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</a:br>
            <a:r>
              <a:rPr kumimoji="0" lang="ru-RU" sz="2000" b="1" i="0" u="none" strike="noStrike" kern="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ДЕЯТЕЛЬНОСТЬ</a:t>
            </a:r>
            <a:endParaRPr kumimoji="0" lang="ru-RU" sz="1200" b="1" i="0" u="none" strike="noStrike" kern="1200" cap="none" spc="0" normalizeH="0" baseline="0" noProof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044440"/>
              </p:ext>
            </p:extLst>
          </p:nvPr>
        </p:nvGraphicFramePr>
        <p:xfrm>
          <a:off x="179512" y="2204863"/>
          <a:ext cx="8784977" cy="445577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5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1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9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5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55918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/>
                          <a:ea typeface="Times New Roman"/>
                        </a:rPr>
                        <a:t>День недели,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/>
                          <a:ea typeface="Times New Roman"/>
                        </a:rPr>
                        <a:t> дата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836" marR="4083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/>
                          <a:ea typeface="Times New Roman"/>
                        </a:rPr>
                        <a:t>Образовательная область,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/>
                          <a:ea typeface="Times New Roman"/>
                        </a:rPr>
                        <a:t>вид и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/>
                          <a:ea typeface="Times New Roman"/>
                        </a:rPr>
                        <a:t>тема занятия (игры)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836" marR="40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Times New Roman"/>
                          <a:ea typeface="Times New Roman"/>
                        </a:rPr>
                        <a:t>Задачи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/>
                          <a:ea typeface="Times New Roman"/>
                        </a:rPr>
                        <a:t>(обучающие, развивающие, воспитательные)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836" marR="40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/>
                          <a:ea typeface="Times New Roman"/>
                        </a:rPr>
                        <a:t>Источники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/>
                          <a:ea typeface="Times New Roman"/>
                        </a:rPr>
                        <a:t>планирования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836" marR="40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6571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Понедельник___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836" marR="4083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836" marR="40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836" marR="40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№____, с._____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836" marR="40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03648" y="1362631"/>
            <a:ext cx="788396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Тема недели:_______________________________________________________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Цель деятельности:________________________________________________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__________________________________________________________________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131840" y="3645024"/>
            <a:ext cx="4032448" cy="116085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В разновозрастной группе задачи указываются применительно к каждому возрасту.</a:t>
            </a:r>
          </a:p>
        </p:txBody>
      </p:sp>
    </p:spTree>
    <p:extLst>
      <p:ext uri="{BB962C8B-B14F-4D97-AF65-F5344CB8AC3E}">
        <p14:creationId xmlns:p14="http://schemas.microsoft.com/office/powerpoint/2010/main" val="3669561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F0E13-E33D-EDC4-6051-96D33F2F8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B94DA3-EC48-AF1F-335A-9C3BD81B1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369"/>
            <a:ext cx="9144000" cy="683976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EA62B1B-709B-0B6E-FD3F-53A82C1A49FC}"/>
              </a:ext>
            </a:extLst>
          </p:cNvPr>
          <p:cNvSpPr/>
          <p:nvPr/>
        </p:nvSpPr>
        <p:spPr>
          <a:xfrm>
            <a:off x="3635896" y="548681"/>
            <a:ext cx="4896544" cy="24482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Составьте алгоритм  проектирования занятия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923CAA27-A0F7-5905-4F94-38A8F3A2FF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"/>
          <a:stretch>
            <a:fillRect/>
          </a:stretch>
        </p:blipFill>
        <p:spPr bwMode="auto">
          <a:xfrm>
            <a:off x="0" y="2276880"/>
            <a:ext cx="399593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067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31CF30-EE99-5EBF-C42B-FC81038CA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F4AA55-A18A-221E-5162-0C112EAEB659}"/>
              </a:ext>
            </a:extLst>
          </p:cNvPr>
          <p:cNvSpPr txBox="1"/>
          <p:nvPr/>
        </p:nvSpPr>
        <p:spPr>
          <a:xfrm>
            <a:off x="875500" y="1493854"/>
            <a:ext cx="76776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тему занятия.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Сформулировать задачи.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Сформулировать ожидаемый результат: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концу занятия воспитанники будут знать (как проверим?)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концу занятия воспитанники будут уметь (как проверим?)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Отобрать содержание занятия.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Придумать сюжет занятия.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методы, приемы, средства обучения и воспитания.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218B97-EBC1-BD63-F348-F0F77DC1ABA8}"/>
              </a:ext>
            </a:extLst>
          </p:cNvPr>
          <p:cNvSpPr txBox="1"/>
          <p:nvPr/>
        </p:nvSpPr>
        <p:spPr>
          <a:xfrm>
            <a:off x="1835696" y="516132"/>
            <a:ext cx="6717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ПРОЕКТИРОВАНИЯ ЗАНЯТИЯ</a:t>
            </a:r>
          </a:p>
        </p:txBody>
      </p:sp>
    </p:spTree>
    <p:extLst>
      <p:ext uri="{BB962C8B-B14F-4D97-AF65-F5344CB8AC3E}">
        <p14:creationId xmlns:p14="http://schemas.microsoft.com/office/powerpoint/2010/main" val="813974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DAB3E62-FB57-78CC-E584-4C6D40F00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40"/>
            <a:ext cx="9144000" cy="683976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A630E14-8B56-AAF4-C14E-09E0938B68B8}"/>
              </a:ext>
            </a:extLst>
          </p:cNvPr>
          <p:cNvSpPr/>
          <p:nvPr/>
        </p:nvSpPr>
        <p:spPr>
          <a:xfrm>
            <a:off x="301372" y="1976438"/>
            <a:ext cx="3168352" cy="7200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Конкретность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88118A-39DC-2389-A26B-DE0F3DAD4AA1}"/>
              </a:ext>
            </a:extLst>
          </p:cNvPr>
          <p:cNvSpPr txBox="1"/>
          <p:nvPr/>
        </p:nvSpPr>
        <p:spPr>
          <a:xfrm>
            <a:off x="971600" y="908720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3597710-18AA-9E6F-E57E-87330A2D3274}"/>
              </a:ext>
            </a:extLst>
          </p:cNvPr>
          <p:cNvSpPr/>
          <p:nvPr/>
        </p:nvSpPr>
        <p:spPr>
          <a:xfrm>
            <a:off x="318279" y="398299"/>
            <a:ext cx="3168352" cy="7200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Ориентированность </a:t>
            </a:r>
          </a:p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ребёнка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19ADF42-2419-7956-FDA1-C97B6F4B424A}"/>
              </a:ext>
            </a:extLst>
          </p:cNvPr>
          <p:cNvSpPr/>
          <p:nvPr/>
        </p:nvSpPr>
        <p:spPr>
          <a:xfrm>
            <a:off x="318279" y="3302571"/>
            <a:ext cx="3156541" cy="7200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Диагностичность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432F55-7F1D-B992-CA56-04FE2793FC83}"/>
              </a:ext>
            </a:extLst>
          </p:cNvPr>
          <p:cNvSpPr/>
          <p:nvPr/>
        </p:nvSpPr>
        <p:spPr>
          <a:xfrm>
            <a:off x="267219" y="4717548"/>
            <a:ext cx="3168352" cy="7200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Достижимость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4158F4-2FD7-29AF-0564-6D8483394A89}"/>
              </a:ext>
            </a:extLst>
          </p:cNvPr>
          <p:cNvSpPr txBox="1"/>
          <p:nvPr/>
        </p:nvSpPr>
        <p:spPr>
          <a:xfrm>
            <a:off x="1093013" y="1245616"/>
            <a:ext cx="1516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Для чего?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487963-629E-88F3-C4F6-82F6CBB8A542}"/>
              </a:ext>
            </a:extLst>
          </p:cNvPr>
          <p:cNvSpPr txBox="1"/>
          <p:nvPr/>
        </p:nvSpPr>
        <p:spPr>
          <a:xfrm>
            <a:off x="850159" y="2712072"/>
            <a:ext cx="2002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Что именно?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5E4ADF-46BF-4A11-D4B7-B6C993B30D85}"/>
              </a:ext>
            </a:extLst>
          </p:cNvPr>
          <p:cNvSpPr txBox="1"/>
          <p:nvPr/>
        </p:nvSpPr>
        <p:spPr>
          <a:xfrm>
            <a:off x="5652120" y="4149080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99DEC5-D30B-9A9A-831D-BB0695847112}"/>
              </a:ext>
            </a:extLst>
          </p:cNvPr>
          <p:cNvSpPr txBox="1"/>
          <p:nvPr/>
        </p:nvSpPr>
        <p:spPr>
          <a:xfrm>
            <a:off x="58508" y="4059770"/>
            <a:ext cx="3645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Каким будет результат?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B455B6-F06D-D48D-5255-120C3923C0BE}"/>
              </a:ext>
            </a:extLst>
          </p:cNvPr>
          <p:cNvSpPr txBox="1"/>
          <p:nvPr/>
        </p:nvSpPr>
        <p:spPr>
          <a:xfrm>
            <a:off x="136560" y="5429060"/>
            <a:ext cx="35199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Возможно ли это сделать на данном занятии?</a:t>
            </a:r>
          </a:p>
        </p:txBody>
      </p:sp>
      <p:sp>
        <p:nvSpPr>
          <p:cNvPr id="9" name="Прямоугольник: один усеченный угол 8">
            <a:extLst>
              <a:ext uri="{FF2B5EF4-FFF2-40B4-BE49-F238E27FC236}">
                <a16:creationId xmlns:a16="http://schemas.microsoft.com/office/drawing/2014/main" id="{B9A06430-D56D-199B-AB02-14DB5FA1B60E}"/>
              </a:ext>
            </a:extLst>
          </p:cNvPr>
          <p:cNvSpPr/>
          <p:nvPr/>
        </p:nvSpPr>
        <p:spPr>
          <a:xfrm>
            <a:off x="3704058" y="190708"/>
            <a:ext cx="5260430" cy="1477089"/>
          </a:xfrm>
          <a:prstGeom prst="snip1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Задача должна быть направлена на формирование, развитие, воспитание у детей дошкольного возраста определённых представлений, умений, психических процессов и их свойств, нравственных качеств и отношений.</a:t>
            </a:r>
          </a:p>
          <a:p>
            <a:pPr algn="ctr"/>
            <a:endParaRPr lang="ru-RU" dirty="0"/>
          </a:p>
        </p:txBody>
      </p:sp>
      <p:sp>
        <p:nvSpPr>
          <p:cNvPr id="15" name="Прямоугольник: один усеченный угол 14">
            <a:extLst>
              <a:ext uri="{FF2B5EF4-FFF2-40B4-BE49-F238E27FC236}">
                <a16:creationId xmlns:a16="http://schemas.microsoft.com/office/drawing/2014/main" id="{92EF6AA1-5E7C-D9E2-1E77-70D342E77DF4}"/>
              </a:ext>
            </a:extLst>
          </p:cNvPr>
          <p:cNvSpPr/>
          <p:nvPr/>
        </p:nvSpPr>
        <p:spPr>
          <a:xfrm>
            <a:off x="3704059" y="1845186"/>
            <a:ext cx="5260430" cy="1229558"/>
          </a:xfrm>
          <a:prstGeom prst="snip1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Формулировка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задачи должна отражать чётко определённое содержание представлений, умений, развитие психических процессов, воспитание нравственных качеств и чувств.</a:t>
            </a:r>
          </a:p>
          <a:p>
            <a:pPr algn="just"/>
            <a:endParaRPr lang="ru-RU" sz="1600" dirty="0"/>
          </a:p>
        </p:txBody>
      </p:sp>
      <p:sp>
        <p:nvSpPr>
          <p:cNvPr id="16" name="Прямоугольник: один усеченный угол 15">
            <a:extLst>
              <a:ext uri="{FF2B5EF4-FFF2-40B4-BE49-F238E27FC236}">
                <a16:creationId xmlns:a16="http://schemas.microsoft.com/office/drawing/2014/main" id="{2E338660-0A4B-47A4-CAE7-5DCA3285770E}"/>
              </a:ext>
            </a:extLst>
          </p:cNvPr>
          <p:cNvSpPr/>
          <p:nvPr/>
        </p:nvSpPr>
        <p:spPr>
          <a:xfrm>
            <a:off x="3683012" y="3379438"/>
            <a:ext cx="5281476" cy="1042143"/>
          </a:xfrm>
          <a:prstGeom prst="snip1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Формулировка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задачи гарантирует возможность увидеть образовательный результат занятия.</a:t>
            </a:r>
          </a:p>
          <a:p>
            <a:pPr algn="ctr"/>
            <a:endParaRPr lang="ru-RU" dirty="0"/>
          </a:p>
        </p:txBody>
      </p:sp>
      <p:sp>
        <p:nvSpPr>
          <p:cNvPr id="17" name="Прямоугольник: один усеченный угол 16">
            <a:extLst>
              <a:ext uri="{FF2B5EF4-FFF2-40B4-BE49-F238E27FC236}">
                <a16:creationId xmlns:a16="http://schemas.microsoft.com/office/drawing/2014/main" id="{65C863DE-6584-7C82-B885-6A7449AB6185}"/>
              </a:ext>
            </a:extLst>
          </p:cNvPr>
          <p:cNvSpPr/>
          <p:nvPr/>
        </p:nvSpPr>
        <p:spPr>
          <a:xfrm>
            <a:off x="3702790" y="4620388"/>
            <a:ext cx="5261698" cy="1042142"/>
          </a:xfrm>
          <a:prstGeom prst="snip1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Задача должна быть направлена </a:t>
            </a:r>
            <a:b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заведомо достижимые результаты и быть реально выполнима на занятии.</a:t>
            </a:r>
          </a:p>
          <a:p>
            <a:pPr algn="just"/>
            <a:endParaRPr lang="ru-RU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F2E551-3706-80EC-3EF9-54F102F6EEB7}"/>
              </a:ext>
            </a:extLst>
          </p:cNvPr>
          <p:cNvSpPr txBox="1"/>
          <p:nvPr/>
        </p:nvSpPr>
        <p:spPr>
          <a:xfrm>
            <a:off x="3726878" y="5962237"/>
            <a:ext cx="51427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strike="noStrike" kern="1200" cap="none" spc="0" normalizeH="0" baseline="0" noProof="0" dirty="0">
                <a:ln w="1905">
                  <a:solidFill>
                    <a:srgbClr val="C0504D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Требования к формулировке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strike="noStrike" kern="1200" cap="none" spc="0" normalizeH="0" baseline="0" noProof="0" dirty="0">
                <a:ln w="1905">
                  <a:solidFill>
                    <a:srgbClr val="C0504D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задач занятия</a:t>
            </a:r>
            <a:endParaRPr kumimoji="0" lang="ru-RU" sz="1600" b="0" i="0" strike="noStrike" kern="1200" cap="none" spc="0" normalizeH="0" baseline="0" noProof="0" dirty="0">
              <a:ln w="1905">
                <a:solidFill>
                  <a:srgbClr val="C0504D"/>
                </a:solidFill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Стрелка: шеврон 19">
            <a:extLst>
              <a:ext uri="{FF2B5EF4-FFF2-40B4-BE49-F238E27FC236}">
                <a16:creationId xmlns:a16="http://schemas.microsoft.com/office/drawing/2014/main" id="{21973092-4BD3-E9A9-0F53-BE2CA56E9745}"/>
              </a:ext>
            </a:extLst>
          </p:cNvPr>
          <p:cNvSpPr/>
          <p:nvPr/>
        </p:nvSpPr>
        <p:spPr>
          <a:xfrm>
            <a:off x="3244315" y="524337"/>
            <a:ext cx="484632" cy="484632"/>
          </a:xfrm>
          <a:prstGeom prst="chevr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46F88DB-B601-BC05-1787-1C65D6F50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384" y="2096268"/>
            <a:ext cx="536494" cy="51210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F89347-6E06-7909-94C0-3351FCB4D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453" y="3390713"/>
            <a:ext cx="536494" cy="51210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7C87893-745B-53BC-65A9-6AD8B913F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384" y="4859722"/>
            <a:ext cx="536494" cy="51210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AEE4BD4-895D-3486-3A2D-E30BAF09F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138798" y="5366714"/>
            <a:ext cx="536494" cy="88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16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42554" y="115753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u="sng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  <a:p>
            <a:pPr algn="ctr"/>
            <a:r>
              <a:rPr lang="ru-RU" sz="2400" b="1" u="sng" dirty="0">
                <a:ln w="1905">
                  <a:solidFill>
                    <a:schemeClr val="accent2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Триада задач занятия</a:t>
            </a:r>
            <a:endParaRPr lang="ru-RU" dirty="0">
              <a:ln w="1905">
                <a:solidFill>
                  <a:schemeClr val="accent2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340768"/>
            <a:ext cx="795062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/>
            <a:r>
              <a:rPr lang="ru-RU" sz="20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Обучающий компонент задач</a:t>
            </a:r>
            <a:r>
              <a:rPr lang="ru-RU" sz="20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направлен на формирование у воспитанников представлений об объектах, явлениях окружающего мира, умений, действий, способов деятельности через формирование представлений; выработку специфических для каждой образовательной области учебной программы умений и навыков позволяет повышать уровень развития ребенка.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indent="449580" algn="just"/>
            <a:r>
              <a:rPr lang="ru-RU" sz="20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Развивающие задачи</a:t>
            </a:r>
            <a:r>
              <a:rPr lang="ru-RU" sz="20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предусматривают развитие у воспитанников психических процессов (памяти, воображения, восприятия, внимания, мышления), речи,  познавательного интереса, творческих способностей, эмоционально-волевой сферы.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indent="449580" algn="just"/>
            <a:r>
              <a:rPr lang="ru-RU" sz="20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Воспитательные задачи</a:t>
            </a:r>
            <a:r>
              <a:rPr lang="ru-RU" sz="20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направлены на оказание определенного воспитательного воздействия на детей через использование возможностей изучаемого материала, способствуют формированию нравственных качеств  личности, взглядов и убеждений, а также могут решать проблемы детского коллектива.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675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0031" y="1628800"/>
            <a:ext cx="381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340" y="262192"/>
            <a:ext cx="3384374" cy="720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2800" b="1" dirty="0">
                <a:solidFill>
                  <a:prstClr val="black"/>
                </a:solidFill>
                <a:latin typeface="Times New Roman"/>
                <a:ea typeface="Calibri"/>
              </a:rPr>
              <a:t>формировать</a:t>
            </a:r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3764" y="1086387"/>
            <a:ext cx="3384374" cy="9343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2800" b="1" dirty="0">
                <a:solidFill>
                  <a:prstClr val="black"/>
                </a:solidFill>
                <a:latin typeface="Times New Roman"/>
                <a:ea typeface="Calibri"/>
              </a:rPr>
              <a:t>продолжать формировать</a:t>
            </a:r>
            <a:endParaRPr lang="ru-RU" sz="2800" b="1" dirty="0">
              <a:solidFill>
                <a:prstClr val="white"/>
              </a:solidFill>
            </a:endParaRP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074" y="2132856"/>
            <a:ext cx="3368216" cy="6480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2800" b="1" dirty="0">
                <a:solidFill>
                  <a:prstClr val="black"/>
                </a:solidFill>
                <a:latin typeface="Times New Roman"/>
                <a:ea typeface="Calibri"/>
              </a:rPr>
              <a:t>обогащать</a:t>
            </a:r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2973" y="2874707"/>
            <a:ext cx="3368217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2800" b="1" dirty="0">
                <a:solidFill>
                  <a:prstClr val="black"/>
                </a:solidFill>
                <a:latin typeface="Times New Roman"/>
                <a:ea typeface="Calibri"/>
              </a:rPr>
              <a:t>расширять</a:t>
            </a:r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0611" y="3587244"/>
            <a:ext cx="3368216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2800" b="1" dirty="0">
                <a:solidFill>
                  <a:prstClr val="black"/>
                </a:solidFill>
                <a:latin typeface="Times New Roman"/>
                <a:ea typeface="Calibri"/>
              </a:rPr>
              <a:t>закреплять</a:t>
            </a:r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5609" y="4298297"/>
            <a:ext cx="3352937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2800" b="1" dirty="0">
                <a:solidFill>
                  <a:prstClr val="black"/>
                </a:solidFill>
                <a:latin typeface="Times New Roman"/>
                <a:ea typeface="Calibri"/>
              </a:rPr>
              <a:t>уточнять</a:t>
            </a:r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5888" y="5013317"/>
            <a:ext cx="3352939" cy="6480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обобщать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46714" y="262192"/>
            <a:ext cx="914400" cy="64071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e-BY" sz="3600" b="1" dirty="0">
                <a:solidFill>
                  <a:schemeClr val="bg1"/>
                </a:solidFill>
                <a:latin typeface="Times New Roman"/>
                <a:ea typeface="Calibri"/>
              </a:rPr>
              <a:t>представления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772" y="254339"/>
            <a:ext cx="3256271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754657" y="1138056"/>
            <a:ext cx="3240363" cy="535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развивать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720" y="1662028"/>
            <a:ext cx="3236238" cy="1148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782968" y="2894035"/>
            <a:ext cx="3200167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продолжать развивать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719" y="3922159"/>
            <a:ext cx="3236238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7993837" y="274050"/>
            <a:ext cx="914400" cy="63953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умения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98402" y="5698092"/>
            <a:ext cx="3206253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творчески применять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0611" y="5799991"/>
            <a:ext cx="3336103" cy="79736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2800" b="1" dirty="0">
                <a:solidFill>
                  <a:prstClr val="black"/>
                </a:solidFill>
                <a:latin typeface="Times New Roman"/>
                <a:ea typeface="Calibri"/>
              </a:rPr>
              <a:t>систематизировать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83695" y="4683162"/>
            <a:ext cx="3199439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упражнять в умении</a:t>
            </a:r>
          </a:p>
        </p:txBody>
      </p:sp>
    </p:spTree>
    <p:extLst>
      <p:ext uri="{BB962C8B-B14F-4D97-AF65-F5344CB8AC3E}">
        <p14:creationId xmlns:p14="http://schemas.microsoft.com/office/powerpoint/2010/main" val="2815853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700808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ru-RU" sz="4000" b="1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/>
            <a:endParaRPr lang="ru-RU" sz="2800" b="1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/>
            <a:endParaRPr lang="ru-RU" sz="2800" b="1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Специально организованная деятельность воспитанников – это регламентированные типовым учебным планом дошкольного образования игра, занятие, организованные с учетом закономерностей их развития в раннем и дошкольном возрасте.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35896" y="260648"/>
            <a:ext cx="5256584" cy="26642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ru-RU" sz="2000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 lvl="0" algn="just"/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Основными формами организации образовательного процесса являются игра, занятие. </a:t>
            </a:r>
            <a:endParaRPr lang="ru-RU" b="1" dirty="0">
              <a:solidFill>
                <a:prstClr val="black"/>
              </a:solidFill>
            </a:endParaRPr>
          </a:p>
          <a:p>
            <a:pPr lvl="0" algn="r"/>
            <a:endParaRPr lang="ru-RU" b="1" dirty="0">
              <a:solidFill>
                <a:prstClr val="black"/>
              </a:solidFill>
            </a:endParaRPr>
          </a:p>
          <a:p>
            <a:pPr lvl="0" algn="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КОДЕКС Республики Беларусь </a:t>
            </a:r>
          </a:p>
          <a:p>
            <a:pPr lvl="0" algn="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об образова­нии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5229200"/>
            <a:ext cx="62515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Образовательный стандарт дошкольного образования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(Постановление Министерства образования РБ </a:t>
            </a:r>
          </a:p>
          <a:p>
            <a:pPr lvl="0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04.08.2022 №  228)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21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13388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00334" y="260648"/>
            <a:ext cx="7240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РАЗВИВАЮЩИЙ КОМПОНЕНТ ЗАДАЧ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11760" y="1268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Нашивка 4"/>
          <p:cNvSpPr/>
          <p:nvPr/>
        </p:nvSpPr>
        <p:spPr>
          <a:xfrm>
            <a:off x="188166" y="828676"/>
            <a:ext cx="3024336" cy="1122345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Психические процессы и их свойства</a:t>
            </a:r>
          </a:p>
        </p:txBody>
      </p:sp>
      <p:sp>
        <p:nvSpPr>
          <p:cNvPr id="6" name="Нашивка 5"/>
          <p:cNvSpPr/>
          <p:nvPr/>
        </p:nvSpPr>
        <p:spPr>
          <a:xfrm>
            <a:off x="2760208" y="765100"/>
            <a:ext cx="6336704" cy="1249498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устойчивость внимания, зрительное (слуховое, тактильное) восприятие, наглядно-образное (действенное) мышление; непроизвольную (произвольную) память, творческое воображение и т.д.</a:t>
            </a:r>
          </a:p>
        </p:txBody>
      </p:sp>
      <p:sp>
        <p:nvSpPr>
          <p:cNvPr id="7" name="Нашивка 6"/>
          <p:cNvSpPr/>
          <p:nvPr/>
        </p:nvSpPr>
        <p:spPr>
          <a:xfrm>
            <a:off x="188166" y="2222544"/>
            <a:ext cx="3312368" cy="1368152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Мыслительные процессы</a:t>
            </a:r>
          </a:p>
        </p:txBody>
      </p:sp>
      <p:sp>
        <p:nvSpPr>
          <p:cNvPr id="8" name="Нашивка 7"/>
          <p:cNvSpPr/>
          <p:nvPr/>
        </p:nvSpPr>
        <p:spPr>
          <a:xfrm>
            <a:off x="2864129" y="2101144"/>
            <a:ext cx="6232783" cy="1610952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сравнивать, определять сходство и отличие, обобщать, классифицировать, анализировать, устанавливать причинно-следственные связи, отношения между объектами, между частью и целым, причиной и следствием и т.д.</a:t>
            </a:r>
          </a:p>
        </p:txBody>
      </p:sp>
      <p:sp>
        <p:nvSpPr>
          <p:cNvPr id="9" name="Нашивка 8"/>
          <p:cNvSpPr/>
          <p:nvPr/>
        </p:nvSpPr>
        <p:spPr>
          <a:xfrm>
            <a:off x="196820" y="3824132"/>
            <a:ext cx="2880320" cy="679763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Творческие способности</a:t>
            </a:r>
          </a:p>
        </p:txBody>
      </p:sp>
      <p:sp>
        <p:nvSpPr>
          <p:cNvPr id="10" name="Нашивка 9"/>
          <p:cNvSpPr/>
          <p:nvPr/>
        </p:nvSpPr>
        <p:spPr>
          <a:xfrm>
            <a:off x="2818929" y="3803239"/>
            <a:ext cx="6025488" cy="700656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изобразительные, конструктивные, музыкальные, исполнительские способности</a:t>
            </a:r>
          </a:p>
        </p:txBody>
      </p:sp>
      <p:sp>
        <p:nvSpPr>
          <p:cNvPr id="11" name="Нашивка 10"/>
          <p:cNvSpPr/>
          <p:nvPr/>
        </p:nvSpPr>
        <p:spPr>
          <a:xfrm>
            <a:off x="93845" y="5560404"/>
            <a:ext cx="2952328" cy="1080120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Эмоционально-волевая и личностная сфера  </a:t>
            </a:r>
          </a:p>
        </p:txBody>
      </p:sp>
      <p:sp>
        <p:nvSpPr>
          <p:cNvPr id="12" name="Нашивка 11"/>
          <p:cNvSpPr/>
          <p:nvPr/>
        </p:nvSpPr>
        <p:spPr>
          <a:xfrm>
            <a:off x="2504125" y="5445224"/>
            <a:ext cx="6532370" cy="1296144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Произвольность поведения, умение подчиняться правилам, коммуникативная активность и инициативность, эмоциональная отзывчивость, умение оценивать свои достижения и качества и т.д.</a:t>
            </a:r>
          </a:p>
        </p:txBody>
      </p:sp>
      <p:sp>
        <p:nvSpPr>
          <p:cNvPr id="13" name="Нашивка 12"/>
          <p:cNvSpPr/>
          <p:nvPr/>
        </p:nvSpPr>
        <p:spPr>
          <a:xfrm>
            <a:off x="93844" y="4600529"/>
            <a:ext cx="2666363" cy="720080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Сенсорные процессы</a:t>
            </a:r>
          </a:p>
        </p:txBody>
      </p:sp>
      <p:sp>
        <p:nvSpPr>
          <p:cNvPr id="14" name="Нашивка 13"/>
          <p:cNvSpPr/>
          <p:nvPr/>
        </p:nvSpPr>
        <p:spPr>
          <a:xfrm>
            <a:off x="2507506" y="4594781"/>
            <a:ext cx="6462196" cy="725827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Перцептивные умения (ощупывание, осматривание), умение последовательно обследовать предметы,  мелкая моторика и т.д.</a:t>
            </a:r>
          </a:p>
        </p:txBody>
      </p:sp>
    </p:spTree>
    <p:extLst>
      <p:ext uri="{BB962C8B-B14F-4D97-AF65-F5344CB8AC3E}">
        <p14:creationId xmlns:p14="http://schemas.microsoft.com/office/powerpoint/2010/main" val="396306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A0679AC-3D1F-2ED0-3068-E41634253D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727776"/>
              </p:ext>
            </p:extLst>
          </p:nvPr>
        </p:nvGraphicFramePr>
        <p:xfrm>
          <a:off x="407107" y="1422348"/>
          <a:ext cx="8125333" cy="50825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125333">
                  <a:extLst>
                    <a:ext uri="{9D8B030D-6E8A-4147-A177-3AD203B41FA5}">
                      <a16:colId xmlns:a16="http://schemas.microsoft.com/office/drawing/2014/main" val="2415870722"/>
                    </a:ext>
                  </a:extLst>
                </a:gridCol>
              </a:tblGrid>
              <a:tr h="17646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900876"/>
                  </a:ext>
                </a:extLst>
              </a:tr>
              <a:tr h="10242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0078"/>
                  </a:ext>
                </a:extLst>
              </a:tr>
              <a:tr h="546286">
                <a:tc>
                  <a:txBody>
                    <a:bodyPr/>
                    <a:lstStyle/>
                    <a:p>
                      <a:pPr algn="just"/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440251"/>
                  </a:ext>
                </a:extLst>
              </a:tr>
              <a:tr h="533918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162766"/>
                  </a:ext>
                </a:extLst>
              </a:tr>
              <a:tr h="533918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Формировать диалогическую и монологическую речь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214621"/>
                  </a:ext>
                </a:extLst>
              </a:tr>
              <a:tr h="679451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Формировать умение ориентироваться в сложных жизненных ситуациях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91878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D3F54F9-3DCD-08F0-B868-3D5DBC8DE4A1}"/>
              </a:ext>
            </a:extLst>
          </p:cNvPr>
          <p:cNvSpPr txBox="1"/>
          <p:nvPr/>
        </p:nvSpPr>
        <p:spPr>
          <a:xfrm>
            <a:off x="2351867" y="116632"/>
            <a:ext cx="4335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ОБУЧАЮЩИЙ КОМПОНЕНТ ЗАДАЧ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2BFBEC-D54C-170F-AAE6-4429BD48B0CE}"/>
              </a:ext>
            </a:extLst>
          </p:cNvPr>
          <p:cNvSpPr txBox="1"/>
          <p:nvPr/>
        </p:nvSpPr>
        <p:spPr>
          <a:xfrm>
            <a:off x="467545" y="1588730"/>
            <a:ext cx="7848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 знания о предметах личной гигиены (мыло, расческа, зубная щетка, носовой платок, полотенце), учить с помощью взрослого выполнять гигиенические процедуры, создать условия для формирования умения поддерживать опрятный внешний вид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FD5A39-E68B-EEFE-ABA3-B93991FC0D41}"/>
              </a:ext>
            </a:extLst>
          </p:cNvPr>
          <p:cNvSpPr txBox="1"/>
          <p:nvPr/>
        </p:nvSpPr>
        <p:spPr>
          <a:xfrm>
            <a:off x="1018689" y="421504"/>
            <a:ext cx="7718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Какому из перечисленных требований не соответствует формулировка? Предложите корректный вариант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4C15A2-87E8-2C0C-3886-F97355756D51}"/>
              </a:ext>
            </a:extLst>
          </p:cNvPr>
          <p:cNvSpPr txBox="1"/>
          <p:nvPr/>
        </p:nvSpPr>
        <p:spPr>
          <a:xfrm>
            <a:off x="407107" y="987986"/>
            <a:ext cx="8485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– ориентированность на ребенка; 2 – конкретность; 3 – достижимость; 4 –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диагностичность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226574-3FFB-8770-0103-BE16D25D0D66}"/>
              </a:ext>
            </a:extLst>
          </p:cNvPr>
          <p:cNvSpPr txBox="1"/>
          <p:nvPr/>
        </p:nvSpPr>
        <p:spPr>
          <a:xfrm>
            <a:off x="503700" y="3299506"/>
            <a:ext cx="7848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представления о предметах рукотворного мира, истории возникновения того или иного предмета, способа действия с ним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CBF2E7-8B77-BDD0-4599-D3850F507BD9}"/>
              </a:ext>
            </a:extLst>
          </p:cNvPr>
          <p:cNvSpPr txBox="1"/>
          <p:nvPr/>
        </p:nvSpPr>
        <p:spPr>
          <a:xfrm>
            <a:off x="503700" y="4267188"/>
            <a:ext cx="5271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Систематизировать представление о природе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6FCFE5-0794-7A0A-1852-C197557ADA98}"/>
              </a:ext>
            </a:extLst>
          </p:cNvPr>
          <p:cNvSpPr txBox="1"/>
          <p:nvPr/>
        </p:nvSpPr>
        <p:spPr>
          <a:xfrm>
            <a:off x="528826" y="4789327"/>
            <a:ext cx="5656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рассказывать о своей Родине</a:t>
            </a:r>
          </a:p>
        </p:txBody>
      </p:sp>
    </p:spTree>
    <p:extLst>
      <p:ext uri="{BB962C8B-B14F-4D97-AF65-F5344CB8AC3E}">
        <p14:creationId xmlns:p14="http://schemas.microsoft.com/office/powerpoint/2010/main" val="4094168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DFE1C1F-3650-6E56-8D6F-6CAADDBD5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0"/>
            <a:ext cx="9144000" cy="6839760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55DA7EA-A4D0-76CF-7C70-96C62832FA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095663"/>
              </p:ext>
            </p:extLst>
          </p:nvPr>
        </p:nvGraphicFramePr>
        <p:xfrm>
          <a:off x="1508332" y="299893"/>
          <a:ext cx="7416824" cy="59596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16824">
                  <a:extLst>
                    <a:ext uri="{9D8B030D-6E8A-4147-A177-3AD203B41FA5}">
                      <a16:colId xmlns:a16="http://schemas.microsoft.com/office/drawing/2014/main" val="588191448"/>
                    </a:ext>
                  </a:extLst>
                </a:gridCol>
              </a:tblGrid>
              <a:tr h="970283">
                <a:tc>
                  <a:txBody>
                    <a:bodyPr/>
                    <a:lstStyle/>
                    <a:p>
                      <a:r>
                        <a:rPr kumimoji="0" lang="ru-RU" altLang="ru-RU" sz="2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Определите, к какому компоненту (обучающему или развивающему) относится каждая из предложенных задач.</a:t>
                      </a:r>
                      <a:endParaRPr lang="ru-RU" sz="2200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410776"/>
                  </a:ext>
                </a:extLst>
              </a:tr>
              <a:tr h="97028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371062"/>
                  </a:ext>
                </a:extLst>
              </a:tr>
              <a:tr h="9812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037554"/>
                  </a:ext>
                </a:extLst>
              </a:tr>
              <a:tr h="97028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969415"/>
                  </a:ext>
                </a:extLst>
              </a:tr>
              <a:tr h="97028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858739"/>
                  </a:ext>
                </a:extLst>
              </a:tr>
              <a:tr h="97028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39459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38AB266-79F1-BD18-FE2C-15DAFD39567A}"/>
              </a:ext>
            </a:extLst>
          </p:cNvPr>
          <p:cNvSpPr txBox="1"/>
          <p:nvPr/>
        </p:nvSpPr>
        <p:spPr>
          <a:xfrm>
            <a:off x="1576445" y="1461893"/>
            <a:ext cx="7218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умение различать пространственные характеристики объектов (высота, длина, ширина), их частей.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89802-2C06-C3F3-8144-7A38106911D9}"/>
              </a:ext>
            </a:extLst>
          </p:cNvPr>
          <p:cNvSpPr txBox="1"/>
          <p:nvPr/>
        </p:nvSpPr>
        <p:spPr>
          <a:xfrm>
            <a:off x="1556181" y="2444148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Развивать умение устанавливать причинно-следственные связи между предметом и его пользой для человека.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188237-E13C-2074-CC1E-92420CCF217E}"/>
              </a:ext>
            </a:extLst>
          </p:cNvPr>
          <p:cNvSpPr txBox="1"/>
          <p:nvPr/>
        </p:nvSpPr>
        <p:spPr>
          <a:xfrm>
            <a:off x="1460483" y="3342964"/>
            <a:ext cx="72728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Развивать умение самостоятельно применять способы складывания бумаги в разных направлениях при изготовлении поделки.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E36317-8EEF-D6D1-382E-12EABF93E1B8}"/>
              </a:ext>
            </a:extLst>
          </p:cNvPr>
          <p:cNvSpPr txBox="1"/>
          <p:nvPr/>
        </p:nvSpPr>
        <p:spPr>
          <a:xfrm>
            <a:off x="1531566" y="4423770"/>
            <a:ext cx="7370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Развивать тактильное восприятие, осязательную память, активизировать мелкую моторику рук.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A59B7C-5928-3ABA-0DCC-DC409E11CB73}"/>
              </a:ext>
            </a:extLst>
          </p:cNvPr>
          <p:cNvSpPr txBox="1"/>
          <p:nvPr/>
        </p:nvSpPr>
        <p:spPr>
          <a:xfrm>
            <a:off x="1531566" y="5279211"/>
            <a:ext cx="72728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Развивать умение узнавать и называть людей разных профессий (повар, врач, шофёр, пожарный), рассказывать об их труде.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BB7482E-FEF5-7524-6598-693709994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816" y="2826080"/>
            <a:ext cx="1989957" cy="208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20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01F8A-1F3C-566C-B0AE-1F9336081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CC87487-CE4F-BFCF-53F6-AA839168A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45E738-0533-7992-1A9A-1BA8C16D1B02}"/>
              </a:ext>
            </a:extLst>
          </p:cNvPr>
          <p:cNvSpPr txBox="1"/>
          <p:nvPr/>
        </p:nvSpPr>
        <p:spPr>
          <a:xfrm>
            <a:off x="875500" y="1493854"/>
            <a:ext cx="76776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Выбрать тему занятия.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Сформулировать задачи.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Сформулировать ожидаемый результат: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 концу занятия воспитанники будут знать (как проверим?)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 концу занятия воспитанники будут уметь (как проверим?)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Отобрать содержание занятия.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Придумать сюжет занятия.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Подобрать методы, приемы, средства обучения и воспитания.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36F09A-AD9C-7A56-845D-64303DC772A4}"/>
              </a:ext>
            </a:extLst>
          </p:cNvPr>
          <p:cNvSpPr txBox="1"/>
          <p:nvPr/>
        </p:nvSpPr>
        <p:spPr>
          <a:xfrm>
            <a:off x="1835696" y="516132"/>
            <a:ext cx="6717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АЛГОРИТМ ПРОЕКТИРОВАНИЯ ЗАНЯТИЯ</a:t>
            </a:r>
          </a:p>
        </p:txBody>
      </p:sp>
    </p:spTree>
    <p:extLst>
      <p:ext uri="{BB962C8B-B14F-4D97-AF65-F5344CB8AC3E}">
        <p14:creationId xmlns:p14="http://schemas.microsoft.com/office/powerpoint/2010/main" val="2873699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404664"/>
            <a:ext cx="8352928" cy="13542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</a:rPr>
              <a:t>ТРЕБОВАНИЯ </a:t>
            </a:r>
          </a:p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</a:rPr>
              <a:t>К СОДЕРЖАНИЮ ЗАНЯТИЯ:</a:t>
            </a:r>
            <a:endParaRPr lang="ru-RU" sz="32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758881"/>
            <a:ext cx="80648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СВЯЗЬ СОДЕРЖАНИЯ С ЖИЗНЕДЕЯТЕЛЬНОСТЬЮ ДЕТЕЙ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ДОСТУПНОСТЬ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НАУЧНОСТЬ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ИНТЕГРАЦИЯ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МОТИВИРОВАННОСТЬ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НАГЛЯДНОСТЬ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РАЗВИВАЮЩАЯ И ВОСПИТЫВАЮЩАЯ НАПРАВЛЕННОСТЬ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СИСТЕМАТИЧНОСТЬ И ПОСЛЕДОВАТЕЛЬНОСТЬ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УЧЁТ ВОЗРАСТНЫХ И ИНДИВИДУАЛЬНЫХ ОСОБЕННОСТЕЙ</a:t>
            </a:r>
            <a:r>
              <a:rPr lang="ru-RU" sz="2000" b="1" dirty="0">
                <a:solidFill>
                  <a:srgbClr val="FF0000"/>
                </a:solidFill>
                <a:latin typeface="Bookman Old Style" pitchFamily="18" charset="0"/>
                <a:ea typeface="Calibri"/>
                <a:cs typeface="Times New Roman"/>
              </a:rPr>
              <a:t>	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0169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204FBC-7F76-E75D-859E-E4BECB3B7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8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566" y="58316"/>
            <a:ext cx="9036496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анализа 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 организованной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908720"/>
            <a:ext cx="7884368" cy="5400600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занятию (игре):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плана-конспекта занятия;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предметно-пространственной среды;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работа.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методических требований к специально организованной деятельности: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соответствие задач учебной программе дошкольного образования;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содержания занятия поставленным задачам;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соответствие содержания виду занятия;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рациональность распределения времени на проведение вводной, основной, заключительной части занятия (игры);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методики, грамотность в использовании методов и приемов;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целесообразность, оптимальность выбора методов, форм организации детской деятельности, их разнообразие, сочетание.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психолого-педагогических условий: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ориентированность на возрастные и индивидуальные потребности и возможности каждого воспитанника с учетом социальной ситуации его развития;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и поддержка положительной самооценки воспитанников;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инициативы и самостоятельности воспитанников в различных видах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426641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C871F0D-AFEF-5798-74F4-9D56099CA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8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C967CD-D74B-54C7-E7FF-F892AD9EB4A7}"/>
              </a:ext>
            </a:extLst>
          </p:cNvPr>
          <p:cNvSpPr txBox="1"/>
          <p:nvPr/>
        </p:nvSpPr>
        <p:spPr>
          <a:xfrm>
            <a:off x="251520" y="1196752"/>
            <a:ext cx="8683348" cy="3856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воспитательных задач: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четкая определенность воспитательных задач в соответствии с нормативными документами;</a:t>
            </a:r>
          </a:p>
          <a:p>
            <a:pPr marR="0" lvl="0" indent="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целесообразность выбора методов и приемов при решении воспитательных задач в соответствии с возрастными, индивидуальными особенностями воспитанников.</a:t>
            </a:r>
          </a:p>
          <a:p>
            <a:pPr indent="-269875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Выполнение требований безопасности при организации и проведении занятия: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соответствие созданной предметно-развивающей среды установленным требованиям;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соответствие средств обучения возрасту воспитанников, требованиям безопасности;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выполнение санитарно-эпидемиологических требований при использовании ПВЭМ.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DD5596-C9AD-EA14-359B-33DCE004D30D}"/>
              </a:ext>
            </a:extLst>
          </p:cNvPr>
          <p:cNvSpPr txBox="1"/>
          <p:nvPr/>
        </p:nvSpPr>
        <p:spPr>
          <a:xfrm>
            <a:off x="755576" y="33265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Критерии анализа </a:t>
            </a:r>
            <a:b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специально организованной 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5225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19C9E6B-6ED7-DE92-0887-5987A790F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66" y="-9197"/>
            <a:ext cx="9144000" cy="68458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3C4AD5-EEB1-71D1-0A51-8DD157466C4B}"/>
              </a:ext>
            </a:extLst>
          </p:cNvPr>
          <p:cNvSpPr txBox="1"/>
          <p:nvPr/>
        </p:nvSpPr>
        <p:spPr>
          <a:xfrm>
            <a:off x="539552" y="1052736"/>
            <a:ext cx="8496944" cy="565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1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здоровьесберегающего</a:t>
            </a:r>
            <a:r>
              <a:rPr lang="ru-RU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подхода в процессе занятия (игры):</a:t>
            </a:r>
          </a:p>
          <a:p>
            <a:pPr lvl="0" indent="457200" algn="just">
              <a:spcBef>
                <a:spcPct val="20000"/>
              </a:spcBef>
              <a:defRPr/>
            </a:pP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санитарно-гигиенических требований;</a:t>
            </a:r>
          </a:p>
          <a:p>
            <a:pPr lvl="0" indent="457200" algn="just">
              <a:spcBef>
                <a:spcPct val="20000"/>
              </a:spcBef>
              <a:defRPr/>
            </a:pP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длительности занятия (игры) нормативным требованиям;</a:t>
            </a:r>
          </a:p>
          <a:p>
            <a:pPr lvl="0" indent="457200" algn="just">
              <a:spcBef>
                <a:spcPct val="20000"/>
              </a:spcBef>
              <a:defRPr/>
            </a:pP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режима смены динамических поз;</a:t>
            </a:r>
          </a:p>
          <a:p>
            <a:pPr lvl="0" indent="457200" algn="just">
              <a:spcBef>
                <a:spcPct val="20000"/>
              </a:spcBef>
              <a:defRPr/>
            </a:pP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осанки детей;</a:t>
            </a:r>
          </a:p>
          <a:p>
            <a:pPr lvl="0" indent="457200" algn="just">
              <a:spcBef>
                <a:spcPct val="20000"/>
              </a:spcBef>
              <a:defRPr/>
            </a:pP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двигательной активности;</a:t>
            </a:r>
          </a:p>
          <a:p>
            <a:pPr lvl="0" indent="457200" algn="just">
              <a:spcBef>
                <a:spcPct val="20000"/>
              </a:spcBef>
              <a:defRPr/>
            </a:pP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положительного эмоционального климата в группе;</a:t>
            </a:r>
          </a:p>
          <a:p>
            <a:pPr lvl="0" indent="457200" algn="just">
              <a:spcBef>
                <a:spcPct val="20000"/>
              </a:spcBef>
              <a:defRPr/>
            </a:pP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оптимальность умственной нагрузки.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Речь педагога: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грамотность;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лаконичность;</a:t>
            </a:r>
          </a:p>
          <a:p>
            <a:pPr marR="0" lvl="0" indent="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эмоциональность и т.д.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7.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Результативность деятельности воспитанников: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познавательная активность;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речевая активность;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проявление инициативности, самостоятельности;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проявление творчества.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276FE0-68F0-5551-530B-EA421BB7110F}"/>
              </a:ext>
            </a:extLst>
          </p:cNvPr>
          <p:cNvSpPr txBox="1"/>
          <p:nvPr/>
        </p:nvSpPr>
        <p:spPr>
          <a:xfrm>
            <a:off x="1259632" y="44624"/>
            <a:ext cx="669674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Критерии анализа </a:t>
            </a:r>
            <a:b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специально организованной деятельности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349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25E038-5685-36EC-B03F-6038ACDD1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4" y="12193"/>
            <a:ext cx="9144000" cy="68458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9938" y="161790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 w="19050">
                  <a:solidFill>
                    <a:srgbClr val="3E3D2D">
                      <a:tint val="1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Структура занятия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223325" y="1146123"/>
            <a:ext cx="2736304" cy="1152128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ВВОДНАЯ ЧАСТЬ</a:t>
            </a: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3001231" y="1081646"/>
            <a:ext cx="5832648" cy="1368152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Цель: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психологическая настроенность  детей на предстоящую деятельность.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Длительность: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13 - 6% от общей длительности занятия (2 мин.-1,5 мин.) в зависимости от возраста.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231" y="2667258"/>
            <a:ext cx="5859463" cy="1492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69C80182-6779-DA0A-D286-F55252041572}"/>
              </a:ext>
            </a:extLst>
          </p:cNvPr>
          <p:cNvSpPr/>
          <p:nvPr/>
        </p:nvSpPr>
        <p:spPr>
          <a:xfrm>
            <a:off x="210038" y="2758153"/>
            <a:ext cx="2777786" cy="112550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021827" y="2794902"/>
            <a:ext cx="5751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Цель: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сообщение нового материала, закрепление полученных знаний, развитие умений и т.д.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Длительность: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80 – 88% от общей длительности занятия (12 мин.- 22мин.) в зависимости от возраста.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824" y="4365125"/>
            <a:ext cx="5832648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Цель: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рефлексия собственной деятельности (детьми вместе со взрослыми);   снятие   психоэмоционального   напряжения;   создание позитивного настроения по итогам деятельности; осуществление плавного перехода к другим видам деятельности.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Длительность:</a:t>
            </a:r>
            <a:r>
              <a:rPr kumimoji="0" lang="ru-RU" sz="16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 – 6 % от общей длительности занятия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 – 1,5 мин.).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6F830A-B5B8-B1A0-96EC-D2B59715DB05}"/>
              </a:ext>
            </a:extLst>
          </p:cNvPr>
          <p:cNvSpPr txBox="1"/>
          <p:nvPr/>
        </p:nvSpPr>
        <p:spPr>
          <a:xfrm>
            <a:off x="226753" y="3105834"/>
            <a:ext cx="2525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ОСНОВНАЯ ЧАСТЬ</a:t>
            </a:r>
          </a:p>
          <a:p>
            <a:endParaRPr lang="ru-RU" dirty="0"/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F0B85547-B101-9DA1-8A59-68AFD92B1F1B}"/>
              </a:ext>
            </a:extLst>
          </p:cNvPr>
          <p:cNvSpPr/>
          <p:nvPr/>
        </p:nvSpPr>
        <p:spPr>
          <a:xfrm>
            <a:off x="216681" y="4585075"/>
            <a:ext cx="2749591" cy="112550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111DFE-520F-D8BD-ED95-3C8EFF484656}"/>
              </a:ext>
            </a:extLst>
          </p:cNvPr>
          <p:cNvSpPr txBox="1"/>
          <p:nvPr/>
        </p:nvSpPr>
        <p:spPr>
          <a:xfrm>
            <a:off x="110716" y="4824660"/>
            <a:ext cx="274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ЗАКЛЮЧИТЕЛЬНАЯ ЧАСТЬ</a:t>
            </a:r>
          </a:p>
        </p:txBody>
      </p:sp>
    </p:spTree>
    <p:extLst>
      <p:ext uri="{BB962C8B-B14F-4D97-AF65-F5344CB8AC3E}">
        <p14:creationId xmlns:p14="http://schemas.microsoft.com/office/powerpoint/2010/main" val="1833670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282FB-F54E-FC3D-684B-9F1526CE0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F5B788-2521-2582-9E78-026EEA1B5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9"/>
            <a:ext cx="9144000" cy="683976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874A1EC-E65A-51DE-B619-977A7595C7D2}"/>
              </a:ext>
            </a:extLst>
          </p:cNvPr>
          <p:cNvSpPr/>
          <p:nvPr/>
        </p:nvSpPr>
        <p:spPr>
          <a:xfrm>
            <a:off x="3491880" y="857322"/>
            <a:ext cx="4896544" cy="25655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Спроектируйте тематику недель на зимние месяцы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8E2BD7F0-1397-9AFD-044A-7124E9BB43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"/>
          <a:stretch>
            <a:fillRect/>
          </a:stretch>
        </p:blipFill>
        <p:spPr bwMode="auto">
          <a:xfrm>
            <a:off x="107504" y="2286000"/>
            <a:ext cx="399593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119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9747124-1B4D-A3B9-4EF2-04A754AC7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20"/>
            <a:ext cx="9144000" cy="68397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28A7B0-4274-309A-09B7-29B8EC29A338}"/>
              </a:ext>
            </a:extLst>
          </p:cNvPr>
          <p:cNvSpPr txBox="1"/>
          <p:nvPr/>
        </p:nvSpPr>
        <p:spPr>
          <a:xfrm>
            <a:off x="1547664" y="620688"/>
            <a:ext cx="640871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Нерегламентированная деятельность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воспитанников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включает самостоятельную деятельность воспитанников в условиях созданной предметно-развивающей среды, а также организованную педагогическим работником деятельность воспитанников, направленную на решение образовательных задач. Обеспечивает выбор каждым ребенком деятельности по интересам и позволяет ему взаимодействовать со сверстниками, взрослыми или действовать индивидуально.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4E68EE-4211-5CE7-BD4A-9AFD6018682E}"/>
              </a:ext>
            </a:extLst>
          </p:cNvPr>
          <p:cNvSpPr txBox="1"/>
          <p:nvPr/>
        </p:nvSpPr>
        <p:spPr>
          <a:xfrm>
            <a:off x="467544" y="5067761"/>
            <a:ext cx="50405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Образовательный стандарт дошкольного образования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(Постановление Министерства образования РБ от 04.08.2022 №  228)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74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B879B9B-EB7E-815F-CCBF-459915A70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"/>
            <a:ext cx="9144000" cy="68397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C9C487-F640-996F-9C38-DD677EDB1458}"/>
              </a:ext>
            </a:extLst>
          </p:cNvPr>
          <p:cNvSpPr txBox="1"/>
          <p:nvPr/>
        </p:nvSpPr>
        <p:spPr>
          <a:xfrm>
            <a:off x="1979712" y="412692"/>
            <a:ext cx="6863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ДЛЯ ВЫБОРА ТЕМЫ НЕДЕЛИ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3947D4-B5D8-A845-A3FF-42E6F0008059}"/>
              </a:ext>
            </a:extLst>
          </p:cNvPr>
          <p:cNvSpPr txBox="1"/>
          <p:nvPr/>
        </p:nvSpPr>
        <p:spPr>
          <a:xfrm>
            <a:off x="1187624" y="1556792"/>
            <a:ext cx="72835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УЧЕБНОЙ ПРОГРАММЫ ДОШКОЛЬНОГО ОБРАЗОВАНИЯ;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ПОРА ГОДА;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ГОСУДАРСТВЕННЫЕ, ОБЩЕСТВЕННЫЕ, ФОЛЬКЛОРНЫЕ ПРАЗДНИКИ;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УЧРЕЖДЕНИЯ ОБРАЗОВАНИЯ НА УЧЕБНЫЙ ГОД;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ДЕТСКОГО САДА;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ИНТЕРЕСЫ ДЕТЕЙ</a:t>
            </a:r>
          </a:p>
        </p:txBody>
      </p:sp>
    </p:spTree>
    <p:extLst>
      <p:ext uri="{BB962C8B-B14F-4D97-AF65-F5344CB8AC3E}">
        <p14:creationId xmlns:p14="http://schemas.microsoft.com/office/powerpoint/2010/main" val="908609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404664"/>
            <a:ext cx="7128792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200" b="1" spc="50" dirty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ТРЕБОВАНИЯ ДЛЯ ОБЕСПЕЧЕНИЯ БЕЗОПАСНЫХ И ЗДОРОВЬЕСБЕРЕГАЮЩИХ УСЛОВИЙ: </a:t>
            </a:r>
            <a:endParaRPr lang="ru-RU" sz="2200" b="1" spc="50" dirty="0">
              <a:ln w="11430">
                <a:noFill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556792"/>
            <a:ext cx="820891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2200" b="1" i="1" dirty="0">
                <a:solidFill>
                  <a:srgbClr val="C00000"/>
                </a:solidFill>
                <a:latin typeface="Times New Roman"/>
                <a:ea typeface="Calibri"/>
              </a:rPr>
              <a:t>соблюдение требований к максимальной нагрузке на воспитанника в течение недели, к продолжительности занятия;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b="1" i="1" dirty="0">
                <a:solidFill>
                  <a:srgbClr val="C00000"/>
                </a:solidFill>
                <a:latin typeface="Times New Roman"/>
                <a:ea typeface="Calibri"/>
              </a:rPr>
              <a:t>соблюдение санитарно-гигиенических требований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r>
              <a:rPr lang="ru-RU" sz="2200" b="1" i="1" dirty="0">
                <a:solidFill>
                  <a:srgbClr val="C00000"/>
                </a:solidFill>
                <a:latin typeface="Times New Roman"/>
                <a:ea typeface="Calibri"/>
              </a:rPr>
              <a:t>к помещению, требований к детской мебели</a:t>
            </a:r>
            <a:r>
              <a:rPr lang="ru-RU" sz="2200" dirty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r>
              <a:rPr lang="ru-RU" sz="2200" b="1" i="1" dirty="0">
                <a:solidFill>
                  <a:srgbClr val="C00000"/>
                </a:solidFill>
                <a:latin typeface="Times New Roman"/>
                <a:ea typeface="Calibri"/>
              </a:rPr>
              <a:t>и её расстановке для занятий</a:t>
            </a:r>
            <a:r>
              <a:rPr lang="ru-RU" sz="2200" dirty="0">
                <a:solidFill>
                  <a:srgbClr val="C00000"/>
                </a:solidFill>
                <a:latin typeface="Times New Roman"/>
                <a:ea typeface="Calibri"/>
              </a:rPr>
              <a:t> (СанПиН гл.7, п.91-94);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рациональное сочетание различных по характеру видов деятельности, умственных и физических нагрузок</a:t>
            </a:r>
            <a:r>
              <a:rPr lang="ru-RU" sz="2200" dirty="0">
                <a:solidFill>
                  <a:srgbClr val="C00000"/>
                </a:solidFill>
                <a:ea typeface="Calibri"/>
                <a:cs typeface="Times New Roman"/>
              </a:rPr>
              <a:t> </a:t>
            </a:r>
            <a:r>
              <a:rPr lang="ru-RU" sz="22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(СанПиН гл.12, п.160), </a:t>
            </a:r>
            <a:r>
              <a:rPr lang="ru-RU" sz="22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смена динамических поз детей в течение занятия</a:t>
            </a:r>
            <a:r>
              <a:rPr lang="ru-RU" sz="22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b="1" i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соответствие методики проведения занятия возрастным, индивидуальным и психофизиологическим особенностям детей;</a:t>
            </a:r>
            <a:endParaRPr lang="ru-RU" sz="2200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dirty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r>
              <a:rPr lang="ru-RU" sz="2200" b="1" i="1" dirty="0">
                <a:solidFill>
                  <a:srgbClr val="C00000"/>
                </a:solidFill>
                <a:latin typeface="Times New Roman"/>
                <a:ea typeface="Calibri"/>
              </a:rPr>
              <a:t>создание безопасных условий при проведении занятий;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b="1" i="1" dirty="0">
                <a:solidFill>
                  <a:srgbClr val="C00000"/>
                </a:solidFill>
                <a:latin typeface="Times New Roman"/>
                <a:ea typeface="Calibri"/>
              </a:rPr>
              <a:t>формирование культуры здоровья. </a:t>
            </a:r>
            <a:endParaRPr lang="ru-RU" sz="22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6031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628800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от соответствия содержания теме занятия и поставленным задачам, возрасту детей, уровню их психофизического развития;</a:t>
            </a:r>
            <a:endParaRPr lang="ru-RU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от разнообразия и</a:t>
            </a:r>
            <a:r>
              <a:rPr lang="ru-RU" b="1" dirty="0">
                <a:solidFill>
                  <a:srgbClr val="C00000"/>
                </a:solidFill>
                <a:ea typeface="Calibri"/>
                <a:cs typeface="Times New Roman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эффективности применения методов и приемов, направленных на активизацию познавательных способностей детей;</a:t>
            </a:r>
            <a:endParaRPr lang="ru-RU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от целесообразности форм организации познавательной деятельности детей на занятии, их педагогической направленности;</a:t>
            </a:r>
            <a:endParaRPr lang="ru-RU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от особенностей педагогического взаимодействия;</a:t>
            </a:r>
            <a:endParaRPr lang="ru-RU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от умения педагога проектировать и конструировать современные виды занятий с воспитанниками.</a:t>
            </a:r>
            <a:endParaRPr lang="ru-RU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476672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indent="228600"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ЭФФЕКТИВНОСТЬ ЗАНЯТИЯ ЗАВИСИТ: 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74963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8C58B4-62B9-2CEA-FD52-7FC640F71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0"/>
            <a:ext cx="9144000" cy="683976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75656" y="281456"/>
            <a:ext cx="7344816" cy="5946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0215" algn="just" defTabSz="914400" rtl="0" eaLnBrk="1" fontAlgn="ctr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0530" algn="l"/>
              </a:tabLst>
              <a:defRPr/>
            </a:pP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Напоминаем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что специально организованная и нерегламентированная деятельность в течение дня с распределением времени на основе рекомендаций органов и учреждений, осуществляющих государственный санитарный надзор, являются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взаимодополняющими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40" marR="0" lvl="0" indent="447675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Обращаем внимание,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что реализация содержания учебной программы дошкольного образования может осуществляться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посредством организации проектной деятельности воспитанников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основе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интеграции содержания разных образовательных областей учебной программы дошкольного образования,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которая содействует развитию их познавательных интересов, формированию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универсальных компетенций, основ функциональной грамотности.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03FB60-2CFE-3149-78A3-6D9816271F70}"/>
              </a:ext>
            </a:extLst>
          </p:cNvPr>
          <p:cNvSpPr txBox="1"/>
          <p:nvPr/>
        </p:nvSpPr>
        <p:spPr>
          <a:xfrm>
            <a:off x="5148064" y="6228020"/>
            <a:ext cx="3397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 к 2025/2026 учебному году</a:t>
            </a:r>
          </a:p>
        </p:txBody>
      </p:sp>
    </p:spTree>
    <p:extLst>
      <p:ext uri="{BB962C8B-B14F-4D97-AF65-F5344CB8AC3E}">
        <p14:creationId xmlns:p14="http://schemas.microsoft.com/office/powerpoint/2010/main" val="1121925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F2F10-0B35-D193-CF50-4DBFABAD7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2C33E32-83A0-894E-070F-546310950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80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4BC007-7054-DD3A-D7D0-22914DEB4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581" y="274899"/>
            <a:ext cx="5877053" cy="12254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22A0AC-6DA5-E05D-130E-813AECEC9143}"/>
              </a:ext>
            </a:extLst>
          </p:cNvPr>
          <p:cNvSpPr txBox="1"/>
          <p:nvPr/>
        </p:nvSpPr>
        <p:spPr>
          <a:xfrm>
            <a:off x="2699792" y="303962"/>
            <a:ext cx="56886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Компетентностный подход </a:t>
            </a:r>
            <a:b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(одно из требований образовательного стандарта к организации образовательного процесса в УДО)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: один усеченный угол 4">
            <a:extLst>
              <a:ext uri="{FF2B5EF4-FFF2-40B4-BE49-F238E27FC236}">
                <a16:creationId xmlns:a16="http://schemas.microsoft.com/office/drawing/2014/main" id="{784EA3DC-07ED-7FB9-234D-88DE24E70489}"/>
              </a:ext>
            </a:extLst>
          </p:cNvPr>
          <p:cNvSpPr/>
          <p:nvPr/>
        </p:nvSpPr>
        <p:spPr>
          <a:xfrm>
            <a:off x="1043608" y="1988840"/>
            <a:ext cx="6192688" cy="1656184"/>
          </a:xfrm>
          <a:prstGeom prst="snip1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приобретаемые в процессе обучения и воспитания способности осуществлять деятельность в соответствии с полученным образованием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РБ об образовании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: один усеченный угол 7">
            <a:extLst>
              <a:ext uri="{FF2B5EF4-FFF2-40B4-BE49-F238E27FC236}">
                <a16:creationId xmlns:a16="http://schemas.microsoft.com/office/drawing/2014/main" id="{EB6CF779-CE3D-7AC8-5238-7DA62508D144}"/>
              </a:ext>
            </a:extLst>
          </p:cNvPr>
          <p:cNvSpPr/>
          <p:nvPr/>
        </p:nvSpPr>
        <p:spPr>
          <a:xfrm>
            <a:off x="1835696" y="4221088"/>
            <a:ext cx="6552728" cy="1656184"/>
          </a:xfrm>
          <a:prstGeom prst="snip1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Компетентность </a:t>
            </a:r>
            <a:r>
              <a:rPr kumimoji="0" lang="ru-RU" sz="200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проявляется посредством компетенций (не только знает, но и умеет применить свои знания) 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В.В.Позняков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028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9C50485-6046-63AE-8CE5-E83BAAD6C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9144000" cy="68458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458268-56E5-0634-CC49-60BFA0388172}"/>
              </a:ext>
            </a:extLst>
          </p:cNvPr>
          <p:cNvSpPr txBox="1"/>
          <p:nvPr/>
        </p:nvSpPr>
        <p:spPr>
          <a:xfrm>
            <a:off x="1403648" y="332656"/>
            <a:ext cx="727280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000" dirty="0">
                <a:solidFill>
                  <a:prstClr val="black"/>
                </a:solidFill>
                <a:latin typeface="Calibri"/>
              </a:rPr>
              <a:t>	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Компетентностный подход в дошкольном образовании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предполагает, что у выпускника образовательного учреждения будут сформированы ключевые компетентности, которые позволят ребёнку успешно адаптироваться в условиях современного общества. Автор раскрывает понятие «ключевые компетентности ребёнка»: интегративные личностные характеристики, определяющие его способность к решению разнообразных доступных жизненных задач.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458381-3577-B1E3-D237-E9523EF9E7D9}"/>
              </a:ext>
            </a:extLst>
          </p:cNvPr>
          <p:cNvSpPr txBox="1"/>
          <p:nvPr/>
        </p:nvSpPr>
        <p:spPr>
          <a:xfrm>
            <a:off x="4572000" y="5352996"/>
            <a:ext cx="2443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 В. Горбатова </a:t>
            </a:r>
          </a:p>
        </p:txBody>
      </p:sp>
    </p:spTree>
    <p:extLst>
      <p:ext uri="{BB962C8B-B14F-4D97-AF65-F5344CB8AC3E}">
        <p14:creationId xmlns:p14="http://schemas.microsoft.com/office/powerpoint/2010/main" val="37971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5527C0D-6973-94BF-780B-4EC050CDB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80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28D133-3AAE-B4B5-33F9-CE95ACBCC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68535"/>
            <a:ext cx="5904656" cy="7058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32FBD9-DDEF-0C3E-B805-E77E51CF4992}"/>
              </a:ext>
            </a:extLst>
          </p:cNvPr>
          <p:cNvSpPr txBox="1"/>
          <p:nvPr/>
        </p:nvSpPr>
        <p:spPr>
          <a:xfrm>
            <a:off x="1043608" y="335419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Технологическая компетентность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1425351-54FC-E28A-6815-8ADF003E3BE8}"/>
              </a:ext>
            </a:extLst>
          </p:cNvPr>
          <p:cNvSpPr/>
          <p:nvPr/>
        </p:nvSpPr>
        <p:spPr>
          <a:xfrm>
            <a:off x="161948" y="1124746"/>
            <a:ext cx="2898372" cy="42484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ормируется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ходе освоения соответствующей деятельности, предполагает знание основ технологий, умение творчески применять их для эффективного решения задач и получения необходимого результата.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4CF1D4F-2567-339F-52B6-190A1A9073C9}"/>
              </a:ext>
            </a:extLst>
          </p:cNvPr>
          <p:cNvSpPr/>
          <p:nvPr/>
        </p:nvSpPr>
        <p:spPr>
          <a:xfrm>
            <a:off x="3203440" y="1340768"/>
            <a:ext cx="5761048" cy="521326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ориентироваться в новой ситуации;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планировать этапы своей деятельности;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 и выполнять алгоритм действий;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выбирать способы действий из усвоенных ранее способов;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способы преобразования (изменение формы, величины, цвета и т.д.);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 и принимать задание и предложение взрослого;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решение и применять знания в тех или иных жизненных ситуациях;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рабочее место;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доводить начатое дело до конца и добиваться результатов.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04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5B56D-3831-7CED-A2E4-DB35AF93B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EB28543-DCD1-278D-769E-88D8AC0FE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80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B8F9BA-A7BA-4856-16F3-7D53CBBF0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38581"/>
            <a:ext cx="6194132" cy="7058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5ECAC6-4129-0F6B-53F5-268A70882E0B}"/>
              </a:ext>
            </a:extLst>
          </p:cNvPr>
          <p:cNvSpPr txBox="1"/>
          <p:nvPr/>
        </p:nvSpPr>
        <p:spPr>
          <a:xfrm>
            <a:off x="1187624" y="429885"/>
            <a:ext cx="6194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Информационная компетентность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3AE88B9-93EF-2C75-CFE1-58D28268C2E4}"/>
              </a:ext>
            </a:extLst>
          </p:cNvPr>
          <p:cNvSpPr/>
          <p:nvPr/>
        </p:nvSpPr>
        <p:spPr>
          <a:xfrm>
            <a:off x="412745" y="1189438"/>
            <a:ext cx="3265961" cy="44644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ыражается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способности личности применять свои знания и навыки работы 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информацией (находить, отбирать нужное, анализировать, представлять, передавать), а также эффективно использовать ее в практической деятельности.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E595806-8C9B-A366-0A82-B7E443B2DCD2}"/>
              </a:ext>
            </a:extLst>
          </p:cNvPr>
          <p:cNvSpPr/>
          <p:nvPr/>
        </p:nvSpPr>
        <p:spPr>
          <a:xfrm>
            <a:off x="3995936" y="1924642"/>
            <a:ext cx="4897988" cy="446449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УМЕНИЯ: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ориентироваться в некоторых источниках информации, делать выводы;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задавать вопросы на интересующую тему;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получать информацию, используя некоторые источники;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оценивать социальные привычки, связанные со здоровьем, потреблением и окружающей средой.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7770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7329E-F313-BC3F-B76C-8EB3C8443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7AC857-6588-3FC2-0AAC-D96A36AF2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18" y="6096"/>
            <a:ext cx="9144000" cy="684580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D81AC0-1BA3-8D16-3952-BECD1DD3D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38932"/>
            <a:ext cx="5302940" cy="10658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00C588-1920-114E-48CC-6C03D9C067ED}"/>
              </a:ext>
            </a:extLst>
          </p:cNvPr>
          <p:cNvSpPr txBox="1"/>
          <p:nvPr/>
        </p:nvSpPr>
        <p:spPr>
          <a:xfrm>
            <a:off x="1020843" y="294812"/>
            <a:ext cx="50604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Социально-коммуникативная компетентность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7A5A6A7-3099-D2C0-BC9B-B906006FCF2E}"/>
              </a:ext>
            </a:extLst>
          </p:cNvPr>
          <p:cNvSpPr/>
          <p:nvPr/>
        </p:nvSpPr>
        <p:spPr>
          <a:xfrm>
            <a:off x="185688" y="1484784"/>
            <a:ext cx="2977929" cy="47382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сложный комплекс способностей, в состав которого входят адекватная самооценка, развитая способность к перцепции, набор необходимых способов взаимодействия, усвоенные нормы поведения в той или иной роли, а также умение рефлексировать и управлять эмоциями.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D90EA35-2707-6DA0-5488-A4D82C2CA7B2}"/>
              </a:ext>
            </a:extLst>
          </p:cNvPr>
          <p:cNvSpPr/>
          <p:nvPr/>
        </p:nvSpPr>
        <p:spPr>
          <a:xfrm>
            <a:off x="3350139" y="1798588"/>
            <a:ext cx="5608173" cy="475252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УМЕНИЯ: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понимать эмоциональное состояние сверстника, взрослого и рассказать о нём;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получать информацию в общении;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выслушать другого человека, с уважением относиться к его мнению;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вести простой диалог со взрослыми и сверстниками;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спокойно отстаивать своё мнение;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принимать участие в коллективных делах;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уважительно относиться к окружающим людям;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спокойно реагировать в конфликтных ситуациях.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9370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5740</TotalTime>
  <Words>2200</Words>
  <Application>Microsoft Office PowerPoint</Application>
  <PresentationFormat>Экран (4:3)</PresentationFormat>
  <Paragraphs>297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42" baseType="lpstr">
      <vt:lpstr>Arial</vt:lpstr>
      <vt:lpstr>Bookman Old Style</vt:lpstr>
      <vt:lpstr>Calibri</vt:lpstr>
      <vt:lpstr>Georgia</vt:lpstr>
      <vt:lpstr>Monotype Corsiva</vt:lpstr>
      <vt:lpstr>Symbol</vt:lpstr>
      <vt:lpstr>Times New Roman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Конспект занятия по образовательной области «Ребенок и природа» для детей старшей группы (5 - 6 лет) Тема: «Камни»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Критерии анализа  специально организованной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kab_241_1</dc:creator>
  <cp:lastModifiedBy>PC</cp:lastModifiedBy>
  <cp:revision>153</cp:revision>
  <dcterms:created xsi:type="dcterms:W3CDTF">2019-07-12T11:52:38Z</dcterms:created>
  <dcterms:modified xsi:type="dcterms:W3CDTF">2025-10-16T07:19:39Z</dcterms:modified>
</cp:coreProperties>
</file>